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58"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025F-3415-4144-9498-05D3933A5A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88DD82-26BE-4A08-83EA-0283F286F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7CD6D4-95C6-40E9-AA7D-61FCFF75BF4E}"/>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720EBF9D-9AF1-4F30-A78F-769E02672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4BA71-3D0E-431B-ABA2-845D079400C8}"/>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2126580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6C74-EB58-4D07-A841-E5C9132CC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B67B83-4E9A-487C-AD8C-5A15D6678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3896B-CE61-4DD7-AE7C-2CD59FD2C4E8}"/>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EFB5FCDD-EB20-40B8-919E-F71C5DC1C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CB3C6-5DD4-4C13-8C35-A2578EEE8981}"/>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389101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5C528-62BA-40FA-8D9D-21E1009CE7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530448-45D0-4D23-8B9B-1D88CE1F07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2BF4A-1748-41F8-8E36-23C5C87B5B2A}"/>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2DE8804D-AC6C-418E-9951-67FB30D90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282BB-4707-4169-9F5E-B5DE6104B711}"/>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213021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89C9-5D32-49E3-943E-9C7B838F4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1A50D1-1E71-40E0-8C15-04C09F8BE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1AA09-2E24-49D2-AFCC-4198F9F413C7}"/>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69351741-4707-4A9F-9B33-8B2CE73B4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4F093-7E49-4853-9A23-066D4AB66574}"/>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119449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9498-003B-4162-AB23-DAB0DCA4D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4732C2-2005-4D72-B4C2-DDB42D13AC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0DAAD-BEB6-40AF-830C-121270EEFD82}"/>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34D7FCB8-2A01-4602-B864-F9C9970B3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5A40E-097B-4922-8D91-B7E89FD5D245}"/>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253276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8D3E-8D20-4F40-8D4C-75DC31E5F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CDB55-B518-43EF-8109-1565B9DBC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099ED3-3C24-4886-9C31-0B36394A9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C52781-AEA4-4F8A-8536-BAAEB104F54B}"/>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6" name="Footer Placeholder 5">
            <a:extLst>
              <a:ext uri="{FF2B5EF4-FFF2-40B4-BE49-F238E27FC236}">
                <a16:creationId xmlns:a16="http://schemas.microsoft.com/office/drawing/2014/main" id="{8FAECF77-8108-443F-847C-47B3D8FA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59159-791E-4DB4-A602-86771D897745}"/>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224532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E1AD-0119-4614-8337-644FA262CC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A45D38-6E92-4AF6-865A-23CADA83F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FA5EAB-967D-4189-A73F-716B9F3BB7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303270-E7A6-4728-8631-E06E11101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6AE63-E685-42BD-B1CB-87B201B3C2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7ADF1D-8052-40CB-8A1B-6D5037D64DCD}"/>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8" name="Footer Placeholder 7">
            <a:extLst>
              <a:ext uri="{FF2B5EF4-FFF2-40B4-BE49-F238E27FC236}">
                <a16:creationId xmlns:a16="http://schemas.microsoft.com/office/drawing/2014/main" id="{C2952587-1704-4A06-9099-855D5A3D76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CBD1E5-61D4-49F7-9A06-731866FF4CC3}"/>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4821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0E44-CED6-4E17-BE2A-FEE6EF81AA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0C369D-CDF0-43CF-A90F-24CDD559A3EC}"/>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4" name="Footer Placeholder 3">
            <a:extLst>
              <a:ext uri="{FF2B5EF4-FFF2-40B4-BE49-F238E27FC236}">
                <a16:creationId xmlns:a16="http://schemas.microsoft.com/office/drawing/2014/main" id="{1FBD5005-DB91-4912-929D-1DDAF48702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0AB221-60BE-43C7-B82F-C77E7D0E2121}"/>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298744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81BDA-F57B-4119-A0BD-45BDAB5BC0FE}"/>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3" name="Footer Placeholder 2">
            <a:extLst>
              <a:ext uri="{FF2B5EF4-FFF2-40B4-BE49-F238E27FC236}">
                <a16:creationId xmlns:a16="http://schemas.microsoft.com/office/drawing/2014/main" id="{025E19A5-58DD-4B53-B39A-0F84294ECE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1C4CC5-9739-4540-A3F5-2C291AE4CC3D}"/>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45996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BC80-92AF-4C06-9E8A-689A69765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94A59D-FDBF-4332-BEFB-454023053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83990-5964-4CBD-8614-528B29DE1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AB808A-66AA-4DCD-90B1-26A526AFF6A8}"/>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6" name="Footer Placeholder 5">
            <a:extLst>
              <a:ext uri="{FF2B5EF4-FFF2-40B4-BE49-F238E27FC236}">
                <a16:creationId xmlns:a16="http://schemas.microsoft.com/office/drawing/2014/main" id="{F405CB30-DEC5-4B67-85C1-2A21E0250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9115E-B82C-4869-BFBC-19C7871499B6}"/>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1977045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41E2-13D0-46C8-B1C4-CC2412B43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23944F-F8FD-491A-A289-21DA87A1E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398E7-3AA5-495E-9A94-CB079C801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E60BE-E4C8-40D6-89C4-6CBC2615A84F}"/>
              </a:ext>
            </a:extLst>
          </p:cNvPr>
          <p:cNvSpPr>
            <a:spLocks noGrp="1"/>
          </p:cNvSpPr>
          <p:nvPr>
            <p:ph type="dt" sz="half" idx="10"/>
          </p:nvPr>
        </p:nvSpPr>
        <p:spPr/>
        <p:txBody>
          <a:bodyPr/>
          <a:lstStyle/>
          <a:p>
            <a:fld id="{ED079CB0-B04C-43AD-A20D-DE2534E6A68A}" type="datetimeFigureOut">
              <a:rPr lang="en-US" smtClean="0"/>
              <a:t>3/19/2025</a:t>
            </a:fld>
            <a:endParaRPr lang="en-US"/>
          </a:p>
        </p:txBody>
      </p:sp>
      <p:sp>
        <p:nvSpPr>
          <p:cNvPr id="6" name="Footer Placeholder 5">
            <a:extLst>
              <a:ext uri="{FF2B5EF4-FFF2-40B4-BE49-F238E27FC236}">
                <a16:creationId xmlns:a16="http://schemas.microsoft.com/office/drawing/2014/main" id="{6DF4265A-ED6E-449A-B6DA-31C483B1D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0C704-E885-4076-B403-5845BF2C8278}"/>
              </a:ext>
            </a:extLst>
          </p:cNvPr>
          <p:cNvSpPr>
            <a:spLocks noGrp="1"/>
          </p:cNvSpPr>
          <p:nvPr>
            <p:ph type="sldNum" sz="quarter" idx="12"/>
          </p:nvPr>
        </p:nvSpPr>
        <p:spPr/>
        <p:txBody>
          <a:bodyPr/>
          <a:lstStyle/>
          <a:p>
            <a:fld id="{BFF5A468-B683-4F48-8EBB-5DA62166EF3C}" type="slidenum">
              <a:rPr lang="en-US" smtClean="0"/>
              <a:t>‹#›</a:t>
            </a:fld>
            <a:endParaRPr lang="en-US"/>
          </a:p>
        </p:txBody>
      </p:sp>
    </p:spTree>
    <p:extLst>
      <p:ext uri="{BB962C8B-B14F-4D97-AF65-F5344CB8AC3E}">
        <p14:creationId xmlns:p14="http://schemas.microsoft.com/office/powerpoint/2010/main" val="379120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E83-8393-4EB3-BEEB-6AFE38C3C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7A3FEB-B4FD-45A3-8771-CE567044D1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93045-B3E1-48D6-BED7-3A95A595E8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79CB0-B04C-43AD-A20D-DE2534E6A68A}" type="datetimeFigureOut">
              <a:rPr lang="en-US" smtClean="0"/>
              <a:t>3/19/2025</a:t>
            </a:fld>
            <a:endParaRPr lang="en-US"/>
          </a:p>
        </p:txBody>
      </p:sp>
      <p:sp>
        <p:nvSpPr>
          <p:cNvPr id="5" name="Footer Placeholder 4">
            <a:extLst>
              <a:ext uri="{FF2B5EF4-FFF2-40B4-BE49-F238E27FC236}">
                <a16:creationId xmlns:a16="http://schemas.microsoft.com/office/drawing/2014/main" id="{20E77ECF-94FA-4F95-9395-78B3E18A6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F6342-6970-4078-9CFD-4CF089B246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5A468-B683-4F48-8EBB-5DA62166EF3C}" type="slidenum">
              <a:rPr lang="en-US" smtClean="0"/>
              <a:t>‹#›</a:t>
            </a:fld>
            <a:endParaRPr lang="en-US"/>
          </a:p>
        </p:txBody>
      </p:sp>
    </p:spTree>
    <p:extLst>
      <p:ext uri="{BB962C8B-B14F-4D97-AF65-F5344CB8AC3E}">
        <p14:creationId xmlns:p14="http://schemas.microsoft.com/office/powerpoint/2010/main" val="1447205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51CC-6491-49F6-B070-4D772B196A8D}"/>
              </a:ext>
            </a:extLst>
          </p:cNvPr>
          <p:cNvSpPr>
            <a:spLocks noGrp="1"/>
          </p:cNvSpPr>
          <p:nvPr>
            <p:ph type="ctrTitle"/>
          </p:nvPr>
        </p:nvSpPr>
        <p:spPr/>
        <p:txBody>
          <a:bodyPr/>
          <a:lstStyle/>
          <a:p>
            <a:r>
              <a:rPr lang="en-US" b="1" dirty="0" err="1">
                <a:latin typeface="Times New Roman" panose="02020603050405020304" pitchFamily="18" charset="0"/>
                <a:cs typeface="Times New Roman" panose="02020603050405020304" pitchFamily="18" charset="0"/>
              </a:rPr>
              <a:t>Hướng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dẫn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cài</a:t>
            </a:r>
            <a:r>
              <a:rPr lang="en-US" b="1" dirty="0">
                <a:latin typeface="Times New Roman" panose="02020603050405020304" pitchFamily="18" charset="0"/>
                <a:cs typeface="Times New Roman" panose="02020603050405020304" pitchFamily="18" charset="0"/>
              </a:rPr>
              <a:t> SQL server 2022</a:t>
            </a:r>
          </a:p>
        </p:txBody>
      </p:sp>
      <p:sp>
        <p:nvSpPr>
          <p:cNvPr id="3" name="Subtitle 2">
            <a:extLst>
              <a:ext uri="{FF2B5EF4-FFF2-40B4-BE49-F238E27FC236}">
                <a16:creationId xmlns:a16="http://schemas.microsoft.com/office/drawing/2014/main" id="{72945C31-87BC-43C2-B13A-4E254A300E43}"/>
              </a:ext>
            </a:extLst>
          </p:cNvPr>
          <p:cNvSpPr>
            <a:spLocks noGrp="1"/>
          </p:cNvSpPr>
          <p:nvPr>
            <p:ph type="subTitle" idx="1"/>
          </p:nvPr>
        </p:nvSpPr>
        <p:spPr/>
        <p:txBody>
          <a:bodyPr/>
          <a:lstStyle/>
          <a:p>
            <a:r>
              <a:rPr lang="en-US" dirty="0" err="1">
                <a:latin typeface="Times New Roman" panose="02020603050405020304" pitchFamily="18" charset="0"/>
                <a:cs typeface="Times New Roman" panose="02020603050405020304" pitchFamily="18" charset="0"/>
              </a:rPr>
              <a:t>Hoàng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Quyến</a:t>
            </a:r>
            <a:r>
              <a:rPr lang="en-US" dirty="0">
                <a:latin typeface="Times New Roman" panose="02020603050405020304" pitchFamily="18" charset="0"/>
                <a:cs typeface="Times New Roman" panose="02020603050405020304" pitchFamily="18" charset="0"/>
              </a:rPr>
              <a:t> K225480106056</a:t>
            </a:r>
          </a:p>
        </p:txBody>
      </p:sp>
    </p:spTree>
    <p:extLst>
      <p:ext uri="{BB962C8B-B14F-4D97-AF65-F5344CB8AC3E}">
        <p14:creationId xmlns:p14="http://schemas.microsoft.com/office/powerpoint/2010/main" val="103383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5099-37FF-4065-A8DD-1C9A86DF3BD9}"/>
              </a:ext>
            </a:extLst>
          </p:cNvPr>
          <p:cNvSpPr>
            <a:spLocks noGrp="1"/>
          </p:cNvSpPr>
          <p:nvPr>
            <p:ph type="title"/>
          </p:nvPr>
        </p:nvSpPr>
        <p:spPr/>
        <p:txBody>
          <a:bodyPr>
            <a:normAutofit/>
          </a:bodyPr>
          <a:lstStyle/>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F6129AF-2ACC-45A1-A5C2-0D91704B46BC}"/>
              </a:ext>
            </a:extLst>
          </p:cNvPr>
          <p:cNvPicPr>
            <a:picLocks noGrp="1" noChangeAspect="1"/>
          </p:cNvPicPr>
          <p:nvPr>
            <p:ph idx="1"/>
          </p:nvPr>
        </p:nvPicPr>
        <p:blipFill>
          <a:blip r:embed="rId2"/>
          <a:stretch>
            <a:fillRect/>
          </a:stretch>
        </p:blipFill>
        <p:spPr>
          <a:xfrm>
            <a:off x="5475666" y="987425"/>
            <a:ext cx="5587243" cy="4873625"/>
          </a:xfrm>
        </p:spPr>
      </p:pic>
      <p:sp>
        <p:nvSpPr>
          <p:cNvPr id="6" name="Text Placeholder 5">
            <a:extLst>
              <a:ext uri="{FF2B5EF4-FFF2-40B4-BE49-F238E27FC236}">
                <a16:creationId xmlns:a16="http://schemas.microsoft.com/office/drawing/2014/main" id="{303A7ACF-AF7F-4C47-BDCB-4D97C184E48E}"/>
              </a:ext>
            </a:extLst>
          </p:cNvPr>
          <p:cNvSpPr>
            <a:spLocks noGrp="1"/>
          </p:cNvSpPr>
          <p:nvPr>
            <p:ph type="body" sz="half" idx="2"/>
          </p:nvPr>
        </p:nvSpPr>
        <p:spPr>
          <a:xfrm>
            <a:off x="839788" y="152400"/>
            <a:ext cx="3932237" cy="5716588"/>
          </a:xfrm>
        </p:spPr>
        <p:txBody>
          <a:bodyPr>
            <a:normAutofit/>
          </a:bodyPr>
          <a:lstStyle/>
          <a:p>
            <a:r>
              <a:rPr lang="en-US" sz="2000" dirty="0">
                <a:latin typeface="Times New Roman" panose="02020603050405020304" pitchFamily="18" charset="0"/>
                <a:cs typeface="Times New Roman" panose="02020603050405020304" pitchFamily="18" charset="0"/>
              </a:rPr>
              <a:t>Ta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Developer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Evaluation: </a:t>
            </a:r>
            <a:r>
              <a:rPr lang="vi-VN" sz="2000" dirty="0">
                <a:latin typeface="Times New Roman" panose="02020603050405020304" pitchFamily="18" charset="0"/>
                <a:cs typeface="Times New Roman" panose="02020603050405020304" pitchFamily="18" charset="0"/>
              </a:rPr>
              <a:t>Đây là bản thử nghiệm đầy đủ tính năng của SQL Server nhưng chỉ dùng được trong 180 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Express: Đây là bản miễn phí nhưng bị giới hạn về tài nguyên (chỉ hỗ trợ 1 CPU, 1GB RAM, 10GB database). Phù hợp nếu bạn cần một SQL Server nhẹ để chạy các ứng dụng nhỏ.</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Developer: Đây là phiên bản đầy đủ tính năng giống bản thương mại nhưng chỉ được sử dụng cho mục đích phát triển và thử nghiệm, không dùng cho môi trường sản 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a:t>
            </a:r>
            <a:endParaRPr lang="en-US" sz="2000" dirty="0"/>
          </a:p>
        </p:txBody>
      </p:sp>
    </p:spTree>
    <p:extLst>
      <p:ext uri="{BB962C8B-B14F-4D97-AF65-F5344CB8AC3E}">
        <p14:creationId xmlns:p14="http://schemas.microsoft.com/office/powerpoint/2010/main" val="403638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B930-CBDA-42E4-A2CD-4F5EE591C0E8}"/>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next</a:t>
            </a:r>
          </a:p>
        </p:txBody>
      </p:sp>
      <p:pic>
        <p:nvPicPr>
          <p:cNvPr id="5" name="Content Placeholder 4">
            <a:extLst>
              <a:ext uri="{FF2B5EF4-FFF2-40B4-BE49-F238E27FC236}">
                <a16:creationId xmlns:a16="http://schemas.microsoft.com/office/drawing/2014/main" id="{E5CBA646-23B7-4E40-B0A0-E0E25F4EF8C6}"/>
              </a:ext>
            </a:extLst>
          </p:cNvPr>
          <p:cNvPicPr>
            <a:picLocks noGrp="1" noChangeAspect="1"/>
          </p:cNvPicPr>
          <p:nvPr>
            <p:ph idx="1"/>
          </p:nvPr>
        </p:nvPicPr>
        <p:blipFill>
          <a:blip r:embed="rId2"/>
          <a:stretch>
            <a:fillRect/>
          </a:stretch>
        </p:blipFill>
        <p:spPr>
          <a:xfrm>
            <a:off x="3567384" y="1825625"/>
            <a:ext cx="5057232" cy="4351338"/>
          </a:xfrm>
        </p:spPr>
      </p:pic>
    </p:spTree>
    <p:extLst>
      <p:ext uri="{BB962C8B-B14F-4D97-AF65-F5344CB8AC3E}">
        <p14:creationId xmlns:p14="http://schemas.microsoft.com/office/powerpoint/2010/main" val="3173713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B85B9A-1506-4962-87DB-C80AA3CD8885}"/>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next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84787E6-1FA6-4FE4-806F-D77CE9078670}"/>
              </a:ext>
            </a:extLst>
          </p:cNvPr>
          <p:cNvPicPr>
            <a:picLocks noGrp="1" noChangeAspect="1"/>
          </p:cNvPicPr>
          <p:nvPr>
            <p:ph sz="half" idx="1"/>
          </p:nvPr>
        </p:nvPicPr>
        <p:blipFill>
          <a:blip r:embed="rId2"/>
          <a:stretch>
            <a:fillRect/>
          </a:stretch>
        </p:blipFill>
        <p:spPr>
          <a:xfrm>
            <a:off x="929242" y="1825625"/>
            <a:ext cx="4999516" cy="4351338"/>
          </a:xfrm>
        </p:spPr>
      </p:pic>
      <p:pic>
        <p:nvPicPr>
          <p:cNvPr id="9" name="Content Placeholder 8">
            <a:extLst>
              <a:ext uri="{FF2B5EF4-FFF2-40B4-BE49-F238E27FC236}">
                <a16:creationId xmlns:a16="http://schemas.microsoft.com/office/drawing/2014/main" id="{F8BF1D44-397E-4F07-8733-315313C38BE8}"/>
              </a:ext>
            </a:extLst>
          </p:cNvPr>
          <p:cNvPicPr>
            <a:picLocks noGrp="1" noChangeAspect="1"/>
          </p:cNvPicPr>
          <p:nvPr>
            <p:ph sz="half" idx="2"/>
          </p:nvPr>
        </p:nvPicPr>
        <p:blipFill>
          <a:blip r:embed="rId3"/>
          <a:stretch>
            <a:fillRect/>
          </a:stretch>
        </p:blipFill>
        <p:spPr>
          <a:xfrm>
            <a:off x="6280828" y="1825625"/>
            <a:ext cx="4964344" cy="4351338"/>
          </a:xfrm>
        </p:spPr>
      </p:pic>
    </p:spTree>
    <p:extLst>
      <p:ext uri="{BB962C8B-B14F-4D97-AF65-F5344CB8AC3E}">
        <p14:creationId xmlns:p14="http://schemas.microsoft.com/office/powerpoint/2010/main" val="269214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D89D9A6-9A2E-4891-9EE1-228FABDB5C51}"/>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bỏ</a:t>
            </a:r>
            <a:r>
              <a:rPr lang="en-US" sz="2400" dirty="0">
                <a:latin typeface="Times New Roman" panose="02020603050405020304" pitchFamily="18" charset="0"/>
                <a:cs typeface="Times New Roman" panose="02020603050405020304" pitchFamily="18" charset="0"/>
              </a:rPr>
              <a:t> Azure Extension for SQL Server</a:t>
            </a:r>
          </a:p>
        </p:txBody>
      </p:sp>
      <p:pic>
        <p:nvPicPr>
          <p:cNvPr id="14" name="Content Placeholder 13">
            <a:extLst>
              <a:ext uri="{FF2B5EF4-FFF2-40B4-BE49-F238E27FC236}">
                <a16:creationId xmlns:a16="http://schemas.microsoft.com/office/drawing/2014/main" id="{533ADB03-C632-4727-AC53-2884BB7142EA}"/>
              </a:ext>
            </a:extLst>
          </p:cNvPr>
          <p:cNvPicPr>
            <a:picLocks noGrp="1" noChangeAspect="1"/>
          </p:cNvPicPr>
          <p:nvPr>
            <p:ph idx="1"/>
          </p:nvPr>
        </p:nvPicPr>
        <p:blipFill>
          <a:blip r:embed="rId2"/>
          <a:stretch>
            <a:fillRect/>
          </a:stretch>
        </p:blipFill>
        <p:spPr>
          <a:xfrm>
            <a:off x="3608443" y="1825625"/>
            <a:ext cx="4975113" cy="4351338"/>
          </a:xfrm>
        </p:spPr>
      </p:pic>
    </p:spTree>
    <p:extLst>
      <p:ext uri="{BB962C8B-B14F-4D97-AF65-F5344CB8AC3E}">
        <p14:creationId xmlns:p14="http://schemas.microsoft.com/office/powerpoint/2010/main" val="102945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12CC-55B6-49C3-B1B9-BB23F7867B4D}"/>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Seledt</a:t>
            </a:r>
            <a:r>
              <a:rPr lang="en-US" sz="2400" dirty="0">
                <a:latin typeface="Times New Roman" panose="02020603050405020304" pitchFamily="18" charset="0"/>
                <a:cs typeface="Times New Roman" panose="02020603050405020304" pitchFamily="18" charset="0"/>
              </a:rPr>
              <a:t> all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bớt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tùy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next.</a:t>
            </a:r>
          </a:p>
        </p:txBody>
      </p:sp>
      <p:pic>
        <p:nvPicPr>
          <p:cNvPr id="5" name="Content Placeholder 4">
            <a:extLst>
              <a:ext uri="{FF2B5EF4-FFF2-40B4-BE49-F238E27FC236}">
                <a16:creationId xmlns:a16="http://schemas.microsoft.com/office/drawing/2014/main" id="{2A7737CB-2181-4DA0-9503-9E5E3EC9C720}"/>
              </a:ext>
            </a:extLst>
          </p:cNvPr>
          <p:cNvPicPr>
            <a:picLocks noGrp="1" noChangeAspect="1"/>
          </p:cNvPicPr>
          <p:nvPr>
            <p:ph idx="1"/>
          </p:nvPr>
        </p:nvPicPr>
        <p:blipFill>
          <a:blip r:embed="rId2"/>
          <a:stretch>
            <a:fillRect/>
          </a:stretch>
        </p:blipFill>
        <p:spPr>
          <a:xfrm>
            <a:off x="3616981" y="1825625"/>
            <a:ext cx="4958038" cy="4351338"/>
          </a:xfrm>
        </p:spPr>
      </p:pic>
    </p:spTree>
    <p:extLst>
      <p:ext uri="{BB962C8B-B14F-4D97-AF65-F5344CB8AC3E}">
        <p14:creationId xmlns:p14="http://schemas.microsoft.com/office/powerpoint/2010/main" val="3583890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B592A-4FC4-4F82-A53E-850815EDE372}"/>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Named instance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Default instance </a:t>
            </a:r>
            <a:r>
              <a:rPr lang="en-US" sz="2400" dirty="0" err="1">
                <a:latin typeface="Times New Roman" panose="02020603050405020304" pitchFamily="18" charset="0"/>
                <a:cs typeface="Times New Roman" panose="02020603050405020304" pitchFamily="18" charset="0"/>
              </a:rPr>
              <a:t>rồi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next.</a:t>
            </a:r>
          </a:p>
        </p:txBody>
      </p:sp>
      <p:pic>
        <p:nvPicPr>
          <p:cNvPr id="8" name="Content Placeholder 7">
            <a:extLst>
              <a:ext uri="{FF2B5EF4-FFF2-40B4-BE49-F238E27FC236}">
                <a16:creationId xmlns:a16="http://schemas.microsoft.com/office/drawing/2014/main" id="{D8E9FE37-9760-46BB-8DE4-85B6678C5848}"/>
              </a:ext>
            </a:extLst>
          </p:cNvPr>
          <p:cNvPicPr>
            <a:picLocks noGrp="1" noChangeAspect="1"/>
          </p:cNvPicPr>
          <p:nvPr>
            <p:ph sz="half" idx="1"/>
          </p:nvPr>
        </p:nvPicPr>
        <p:blipFill>
          <a:blip r:embed="rId2"/>
          <a:stretch>
            <a:fillRect/>
          </a:stretch>
        </p:blipFill>
        <p:spPr>
          <a:xfrm>
            <a:off x="973319" y="1825625"/>
            <a:ext cx="4911362" cy="4351338"/>
          </a:xfrm>
        </p:spPr>
      </p:pic>
      <p:pic>
        <p:nvPicPr>
          <p:cNvPr id="10" name="Content Placeholder 9">
            <a:extLst>
              <a:ext uri="{FF2B5EF4-FFF2-40B4-BE49-F238E27FC236}">
                <a16:creationId xmlns:a16="http://schemas.microsoft.com/office/drawing/2014/main" id="{EEB84053-754E-4642-BA6B-7A708947F5FB}"/>
              </a:ext>
            </a:extLst>
          </p:cNvPr>
          <p:cNvPicPr>
            <a:picLocks noGrp="1" noChangeAspect="1"/>
          </p:cNvPicPr>
          <p:nvPr>
            <p:ph sz="half" idx="2"/>
          </p:nvPr>
        </p:nvPicPr>
        <p:blipFill>
          <a:blip r:embed="rId3"/>
          <a:stretch>
            <a:fillRect/>
          </a:stretch>
        </p:blipFill>
        <p:spPr>
          <a:xfrm>
            <a:off x="6281181" y="1825625"/>
            <a:ext cx="4963637" cy="4351338"/>
          </a:xfrm>
        </p:spPr>
      </p:pic>
    </p:spTree>
    <p:extLst>
      <p:ext uri="{BB962C8B-B14F-4D97-AF65-F5344CB8AC3E}">
        <p14:creationId xmlns:p14="http://schemas.microsoft.com/office/powerpoint/2010/main" val="291391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EC8BC06-C23D-470D-BE9E-F331586BD597}"/>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Next</a:t>
            </a:r>
          </a:p>
        </p:txBody>
      </p:sp>
      <p:pic>
        <p:nvPicPr>
          <p:cNvPr id="13" name="Content Placeholder 12">
            <a:extLst>
              <a:ext uri="{FF2B5EF4-FFF2-40B4-BE49-F238E27FC236}">
                <a16:creationId xmlns:a16="http://schemas.microsoft.com/office/drawing/2014/main" id="{E5CF9B3F-E8B3-40C7-88CC-42587CBDD5A6}"/>
              </a:ext>
            </a:extLst>
          </p:cNvPr>
          <p:cNvPicPr>
            <a:picLocks noGrp="1" noChangeAspect="1"/>
          </p:cNvPicPr>
          <p:nvPr>
            <p:ph idx="1"/>
          </p:nvPr>
        </p:nvPicPr>
        <p:blipFill>
          <a:blip r:embed="rId2"/>
          <a:stretch>
            <a:fillRect/>
          </a:stretch>
        </p:blipFill>
        <p:spPr>
          <a:xfrm>
            <a:off x="3608082" y="1825625"/>
            <a:ext cx="4975835" cy="4351338"/>
          </a:xfrm>
        </p:spPr>
      </p:pic>
    </p:spTree>
    <p:extLst>
      <p:ext uri="{BB962C8B-B14F-4D97-AF65-F5344CB8AC3E}">
        <p14:creationId xmlns:p14="http://schemas.microsoft.com/office/powerpoint/2010/main" val="49939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1C24-207C-4219-AB13-6AFFFDF34536}"/>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Mixed Mode -&gt;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password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Add Current User -&gt; next</a:t>
            </a:r>
          </a:p>
        </p:txBody>
      </p:sp>
      <p:pic>
        <p:nvPicPr>
          <p:cNvPr id="5" name="Content Placeholder 4">
            <a:extLst>
              <a:ext uri="{FF2B5EF4-FFF2-40B4-BE49-F238E27FC236}">
                <a16:creationId xmlns:a16="http://schemas.microsoft.com/office/drawing/2014/main" id="{3CF0C0A5-04B6-4D81-AB20-E4980F3FD062}"/>
              </a:ext>
            </a:extLst>
          </p:cNvPr>
          <p:cNvPicPr>
            <a:picLocks noGrp="1" noChangeAspect="1"/>
          </p:cNvPicPr>
          <p:nvPr>
            <p:ph idx="1"/>
          </p:nvPr>
        </p:nvPicPr>
        <p:blipFill>
          <a:blip r:embed="rId2"/>
          <a:stretch>
            <a:fillRect/>
          </a:stretch>
        </p:blipFill>
        <p:spPr>
          <a:xfrm>
            <a:off x="3614455" y="1825625"/>
            <a:ext cx="4963090" cy="4351338"/>
          </a:xfrm>
        </p:spPr>
      </p:pic>
    </p:spTree>
    <p:extLst>
      <p:ext uri="{BB962C8B-B14F-4D97-AF65-F5344CB8AC3E}">
        <p14:creationId xmlns:p14="http://schemas.microsoft.com/office/powerpoint/2010/main" val="1201506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151C-1721-4CBE-B0C5-E733D28DF8E2}"/>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Add Current User -&gt; next</a:t>
            </a:r>
          </a:p>
        </p:txBody>
      </p:sp>
      <p:pic>
        <p:nvPicPr>
          <p:cNvPr id="5" name="Content Placeholder 4">
            <a:extLst>
              <a:ext uri="{FF2B5EF4-FFF2-40B4-BE49-F238E27FC236}">
                <a16:creationId xmlns:a16="http://schemas.microsoft.com/office/drawing/2014/main" id="{F90F9842-2FCD-4009-8C00-CD12828FEB67}"/>
              </a:ext>
            </a:extLst>
          </p:cNvPr>
          <p:cNvPicPr>
            <a:picLocks noGrp="1" noChangeAspect="1"/>
          </p:cNvPicPr>
          <p:nvPr>
            <p:ph idx="1"/>
          </p:nvPr>
        </p:nvPicPr>
        <p:blipFill>
          <a:blip r:embed="rId2"/>
          <a:stretch>
            <a:fillRect/>
          </a:stretch>
        </p:blipFill>
        <p:spPr>
          <a:xfrm>
            <a:off x="3649882" y="1825625"/>
            <a:ext cx="4892236" cy="4351338"/>
          </a:xfrm>
        </p:spPr>
      </p:pic>
    </p:spTree>
    <p:extLst>
      <p:ext uri="{BB962C8B-B14F-4D97-AF65-F5344CB8AC3E}">
        <p14:creationId xmlns:p14="http://schemas.microsoft.com/office/powerpoint/2010/main" val="210195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EBBCEED-6339-48DF-A873-6D0D0DA48B0C}"/>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next ở 2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endParaRPr lang="en-US" sz="24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CA88522A-F3CE-4AA0-B59A-5CA3FE061587}"/>
              </a:ext>
            </a:extLst>
          </p:cNvPr>
          <p:cNvPicPr>
            <a:picLocks noGrp="1" noChangeAspect="1"/>
          </p:cNvPicPr>
          <p:nvPr>
            <p:ph sz="half" idx="1"/>
          </p:nvPr>
        </p:nvPicPr>
        <p:blipFill>
          <a:blip r:embed="rId2"/>
          <a:stretch>
            <a:fillRect/>
          </a:stretch>
        </p:blipFill>
        <p:spPr>
          <a:xfrm>
            <a:off x="936510" y="1825625"/>
            <a:ext cx="4984979" cy="4351338"/>
          </a:xfrm>
        </p:spPr>
      </p:pic>
      <p:pic>
        <p:nvPicPr>
          <p:cNvPr id="12" name="Content Placeholder 11">
            <a:extLst>
              <a:ext uri="{FF2B5EF4-FFF2-40B4-BE49-F238E27FC236}">
                <a16:creationId xmlns:a16="http://schemas.microsoft.com/office/drawing/2014/main" id="{09C4182F-D0E4-4EE4-8FFE-DA2764525127}"/>
              </a:ext>
            </a:extLst>
          </p:cNvPr>
          <p:cNvPicPr>
            <a:picLocks noGrp="1" noChangeAspect="1"/>
          </p:cNvPicPr>
          <p:nvPr>
            <p:ph sz="half" idx="2"/>
          </p:nvPr>
        </p:nvPicPr>
        <p:blipFill>
          <a:blip r:embed="rId3"/>
          <a:stretch>
            <a:fillRect/>
          </a:stretch>
        </p:blipFill>
        <p:spPr>
          <a:xfrm>
            <a:off x="6227238" y="1825625"/>
            <a:ext cx="5071524" cy="4351338"/>
          </a:xfrm>
        </p:spPr>
      </p:pic>
    </p:spTree>
    <p:extLst>
      <p:ext uri="{BB962C8B-B14F-4D97-AF65-F5344CB8AC3E}">
        <p14:creationId xmlns:p14="http://schemas.microsoft.com/office/powerpoint/2010/main" val="33740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99C2-9E2B-4D40-B8D5-8C70A6DDC03C}"/>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cs typeface="Times New Roman" panose="02020603050405020304" pitchFamily="18" charset="0"/>
              </a:rPr>
              <a:t> link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mền</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D4C28A7-DF3A-4707-8006-E0FD0406AFF7}"/>
              </a:ext>
            </a:extLst>
          </p:cNvPr>
          <p:cNvPicPr>
            <a:picLocks noGrp="1" noChangeAspect="1"/>
          </p:cNvPicPr>
          <p:nvPr>
            <p:ph idx="1"/>
          </p:nvPr>
        </p:nvPicPr>
        <p:blipFill>
          <a:blip r:embed="rId2"/>
          <a:stretch>
            <a:fillRect/>
          </a:stretch>
        </p:blipFill>
        <p:spPr>
          <a:xfrm>
            <a:off x="2618912" y="1825625"/>
            <a:ext cx="7670307" cy="4351338"/>
          </a:xfrm>
        </p:spPr>
      </p:pic>
    </p:spTree>
    <p:extLst>
      <p:ext uri="{BB962C8B-B14F-4D97-AF65-F5344CB8AC3E}">
        <p14:creationId xmlns:p14="http://schemas.microsoft.com/office/powerpoint/2010/main" val="201879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6505AC-1493-47A2-BD58-6056475D522C}"/>
              </a:ext>
            </a:extLst>
          </p:cNvPr>
          <p:cNvSpPr>
            <a:spLocks noGrp="1"/>
          </p:cNvSpPr>
          <p:nvPr>
            <p:ph type="title"/>
          </p:nvPr>
        </p:nvSpPr>
        <p:spPr/>
        <p:txBody>
          <a:bodyPr/>
          <a:lstStyle/>
          <a:p>
            <a:r>
              <a:rPr lang="en-US" sz="2400" dirty="0" err="1">
                <a:latin typeface="Times New Roman" panose="02020603050405020304" pitchFamily="18" charset="0"/>
                <a:cs typeface="Times New Roman" panose="02020603050405020304" pitchFamily="18" charset="0"/>
              </a:rPr>
              <a:t>Ấn</a:t>
            </a:r>
            <a:r>
              <a:rPr lang="en-US" dirty="0"/>
              <a:t> </a:t>
            </a:r>
            <a:r>
              <a:rPr lang="en-US" sz="2400" dirty="0">
                <a:latin typeface="Times New Roman" panose="02020603050405020304" pitchFamily="18" charset="0"/>
                <a:cs typeface="Times New Roman" panose="02020603050405020304" pitchFamily="18" charset="0"/>
              </a:rPr>
              <a:t>Install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endParaRPr lang="en-US" sz="24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F2801512-7197-49CC-9F9B-7978124CFC70}"/>
              </a:ext>
            </a:extLst>
          </p:cNvPr>
          <p:cNvPicPr>
            <a:picLocks noGrp="1" noChangeAspect="1"/>
          </p:cNvPicPr>
          <p:nvPr>
            <p:ph idx="1"/>
          </p:nvPr>
        </p:nvPicPr>
        <p:blipFill>
          <a:blip r:embed="rId2"/>
          <a:stretch>
            <a:fillRect/>
          </a:stretch>
        </p:blipFill>
        <p:spPr>
          <a:xfrm>
            <a:off x="3580460" y="1825625"/>
            <a:ext cx="5031079" cy="4351338"/>
          </a:xfrm>
        </p:spPr>
      </p:pic>
    </p:spTree>
    <p:extLst>
      <p:ext uri="{BB962C8B-B14F-4D97-AF65-F5344CB8AC3E}">
        <p14:creationId xmlns:p14="http://schemas.microsoft.com/office/powerpoint/2010/main" val="223320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EF98-26D1-404D-AEF2-C94333AAC49D}"/>
              </a:ext>
            </a:extLst>
          </p:cNvPr>
          <p:cNvSpPr>
            <a:spLocks noGrp="1"/>
          </p:cNvSpPr>
          <p:nvPr>
            <p:ph type="title"/>
          </p:nvPr>
        </p:nvSpPr>
        <p:spPr>
          <a:xfrm>
            <a:off x="1122680" y="500062"/>
            <a:ext cx="10515600" cy="1325563"/>
          </a:xfrm>
        </p:spPr>
        <p:txBody>
          <a:bodyPr>
            <a:normAutofit/>
          </a:bodyPr>
          <a:lstStyle/>
          <a:p>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Close</a:t>
            </a:r>
          </a:p>
        </p:txBody>
      </p:sp>
      <p:pic>
        <p:nvPicPr>
          <p:cNvPr id="5" name="Content Placeholder 4">
            <a:extLst>
              <a:ext uri="{FF2B5EF4-FFF2-40B4-BE49-F238E27FC236}">
                <a16:creationId xmlns:a16="http://schemas.microsoft.com/office/drawing/2014/main" id="{338A9603-30B1-4C1E-9AFE-1E4053AAD904}"/>
              </a:ext>
            </a:extLst>
          </p:cNvPr>
          <p:cNvPicPr>
            <a:picLocks noGrp="1" noChangeAspect="1"/>
          </p:cNvPicPr>
          <p:nvPr>
            <p:ph idx="1"/>
          </p:nvPr>
        </p:nvPicPr>
        <p:blipFill>
          <a:blip r:embed="rId2"/>
          <a:stretch>
            <a:fillRect/>
          </a:stretch>
        </p:blipFill>
        <p:spPr>
          <a:xfrm>
            <a:off x="3590608" y="1825625"/>
            <a:ext cx="5010783" cy="4351338"/>
          </a:xfrm>
        </p:spPr>
      </p:pic>
    </p:spTree>
    <p:extLst>
      <p:ext uri="{BB962C8B-B14F-4D97-AF65-F5344CB8AC3E}">
        <p14:creationId xmlns:p14="http://schemas.microsoft.com/office/powerpoint/2010/main" val="7198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BC61-4E88-4C5F-8823-2A181D6A02FF}"/>
              </a:ext>
            </a:extLst>
          </p:cNvPr>
          <p:cNvSpPr>
            <a:spLocks noGrp="1"/>
          </p:cNvSpPr>
          <p:nvPr>
            <p:ph type="title"/>
          </p:nvPr>
        </p:nvSpPr>
        <p:spPr>
          <a:xfrm>
            <a:off x="926977" y="285226"/>
            <a:ext cx="10515600" cy="1325563"/>
          </a:xfrm>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link: SQL Server Management Studio : https://aka.ms/ssmsfullsetup (Hard disk space: Minimum of 3 GB up to 10 GB of available space)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download. </a:t>
            </a:r>
          </a:p>
        </p:txBody>
      </p:sp>
      <p:pic>
        <p:nvPicPr>
          <p:cNvPr id="5" name="Content Placeholder 4">
            <a:extLst>
              <a:ext uri="{FF2B5EF4-FFF2-40B4-BE49-F238E27FC236}">
                <a16:creationId xmlns:a16="http://schemas.microsoft.com/office/drawing/2014/main" id="{7813B569-F177-4347-B14D-B6995010B4C6}"/>
              </a:ext>
            </a:extLst>
          </p:cNvPr>
          <p:cNvPicPr>
            <a:picLocks noGrp="1" noChangeAspect="1"/>
          </p:cNvPicPr>
          <p:nvPr>
            <p:ph idx="1"/>
          </p:nvPr>
        </p:nvPicPr>
        <p:blipFill>
          <a:blip r:embed="rId2"/>
          <a:stretch>
            <a:fillRect/>
          </a:stretch>
        </p:blipFill>
        <p:spPr>
          <a:xfrm>
            <a:off x="3076994" y="1825625"/>
            <a:ext cx="6038012" cy="4351338"/>
          </a:xfrm>
        </p:spPr>
      </p:pic>
    </p:spTree>
    <p:extLst>
      <p:ext uri="{BB962C8B-B14F-4D97-AF65-F5344CB8AC3E}">
        <p14:creationId xmlns:p14="http://schemas.microsoft.com/office/powerpoint/2010/main" val="1692229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E621-209C-4C36-88A7-870113B33CF3}"/>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Chờ</a:t>
            </a:r>
            <a:r>
              <a:rPr lang="en-US" sz="2400" dirty="0">
                <a:latin typeface="Times New Roman" panose="02020603050405020304" pitchFamily="18" charset="0"/>
                <a:cs typeface="Times New Roman" panose="02020603050405020304" pitchFamily="18" charset="0"/>
              </a:rPr>
              <a:t> download</a:t>
            </a:r>
          </a:p>
        </p:txBody>
      </p:sp>
      <p:pic>
        <p:nvPicPr>
          <p:cNvPr id="5" name="Content Placeholder 4">
            <a:extLst>
              <a:ext uri="{FF2B5EF4-FFF2-40B4-BE49-F238E27FC236}">
                <a16:creationId xmlns:a16="http://schemas.microsoft.com/office/drawing/2014/main" id="{31DBD321-3016-4D8E-B079-FC461A663337}"/>
              </a:ext>
            </a:extLst>
          </p:cNvPr>
          <p:cNvPicPr>
            <a:picLocks noGrp="1" noChangeAspect="1"/>
          </p:cNvPicPr>
          <p:nvPr>
            <p:ph idx="1"/>
          </p:nvPr>
        </p:nvPicPr>
        <p:blipFill>
          <a:blip r:embed="rId2"/>
          <a:stretch>
            <a:fillRect/>
          </a:stretch>
        </p:blipFill>
        <p:spPr>
          <a:xfrm>
            <a:off x="2595562" y="1934369"/>
            <a:ext cx="7000875" cy="4133850"/>
          </a:xfrm>
        </p:spPr>
      </p:pic>
    </p:spTree>
    <p:extLst>
      <p:ext uri="{BB962C8B-B14F-4D97-AF65-F5344CB8AC3E}">
        <p14:creationId xmlns:p14="http://schemas.microsoft.com/office/powerpoint/2010/main" val="1465571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8E98-7772-4031-8401-E9F819DC6840}"/>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D32DA49-E51A-4558-A1CE-C45FF8538C49}"/>
              </a:ext>
            </a:extLst>
          </p:cNvPr>
          <p:cNvPicPr>
            <a:picLocks noGrp="1" noChangeAspect="1"/>
          </p:cNvPicPr>
          <p:nvPr>
            <p:ph idx="1"/>
          </p:nvPr>
        </p:nvPicPr>
        <p:blipFill>
          <a:blip r:embed="rId2"/>
          <a:stretch>
            <a:fillRect/>
          </a:stretch>
        </p:blipFill>
        <p:spPr>
          <a:xfrm>
            <a:off x="905359" y="1825625"/>
            <a:ext cx="10381282" cy="4351338"/>
          </a:xfrm>
        </p:spPr>
      </p:pic>
    </p:spTree>
    <p:extLst>
      <p:ext uri="{BB962C8B-B14F-4D97-AF65-F5344CB8AC3E}">
        <p14:creationId xmlns:p14="http://schemas.microsoft.com/office/powerpoint/2010/main" val="293640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346D-5227-497C-9634-C90C02FB826A}"/>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Isntall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E76CB70-E091-437E-9E78-A8DCB650CD71}"/>
              </a:ext>
            </a:extLst>
          </p:cNvPr>
          <p:cNvPicPr>
            <a:picLocks noGrp="1" noChangeAspect="1"/>
          </p:cNvPicPr>
          <p:nvPr>
            <p:ph idx="1"/>
          </p:nvPr>
        </p:nvPicPr>
        <p:blipFill>
          <a:blip r:embed="rId2"/>
          <a:stretch>
            <a:fillRect/>
          </a:stretch>
        </p:blipFill>
        <p:spPr>
          <a:xfrm>
            <a:off x="3606589" y="1825625"/>
            <a:ext cx="4978822" cy="4351338"/>
          </a:xfrm>
        </p:spPr>
      </p:pic>
    </p:spTree>
    <p:extLst>
      <p:ext uri="{BB962C8B-B14F-4D97-AF65-F5344CB8AC3E}">
        <p14:creationId xmlns:p14="http://schemas.microsoft.com/office/powerpoint/2010/main" val="383009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55726D-521A-42CF-BA0C-5D42A5D46BCF}"/>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Chờ</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Close</a:t>
            </a:r>
          </a:p>
        </p:txBody>
      </p:sp>
      <p:pic>
        <p:nvPicPr>
          <p:cNvPr id="5" name="Content Placeholder 4">
            <a:extLst>
              <a:ext uri="{FF2B5EF4-FFF2-40B4-BE49-F238E27FC236}">
                <a16:creationId xmlns:a16="http://schemas.microsoft.com/office/drawing/2014/main" id="{A0C93109-CFC0-4D96-8459-FA920D61EC01}"/>
              </a:ext>
            </a:extLst>
          </p:cNvPr>
          <p:cNvPicPr>
            <a:picLocks noGrp="1" noChangeAspect="1"/>
          </p:cNvPicPr>
          <p:nvPr>
            <p:ph sz="half" idx="1"/>
          </p:nvPr>
        </p:nvPicPr>
        <p:blipFill>
          <a:blip r:embed="rId2"/>
          <a:stretch>
            <a:fillRect/>
          </a:stretch>
        </p:blipFill>
        <p:spPr>
          <a:xfrm>
            <a:off x="918389" y="1825625"/>
            <a:ext cx="5021222" cy="4351338"/>
          </a:xfrm>
        </p:spPr>
      </p:pic>
      <p:pic>
        <p:nvPicPr>
          <p:cNvPr id="9" name="Content Placeholder 8">
            <a:extLst>
              <a:ext uri="{FF2B5EF4-FFF2-40B4-BE49-F238E27FC236}">
                <a16:creationId xmlns:a16="http://schemas.microsoft.com/office/drawing/2014/main" id="{487F6A47-F779-48E2-A005-682B675F9A99}"/>
              </a:ext>
            </a:extLst>
          </p:cNvPr>
          <p:cNvPicPr>
            <a:picLocks noGrp="1" noChangeAspect="1"/>
          </p:cNvPicPr>
          <p:nvPr>
            <p:ph sz="half" idx="2"/>
          </p:nvPr>
        </p:nvPicPr>
        <p:blipFill>
          <a:blip r:embed="rId3"/>
          <a:stretch>
            <a:fillRect/>
          </a:stretch>
        </p:blipFill>
        <p:spPr>
          <a:xfrm>
            <a:off x="6303174" y="1825625"/>
            <a:ext cx="4919652" cy="4351338"/>
          </a:xfrm>
        </p:spPr>
      </p:pic>
    </p:spTree>
    <p:extLst>
      <p:ext uri="{BB962C8B-B14F-4D97-AF65-F5344CB8AC3E}">
        <p14:creationId xmlns:p14="http://schemas.microsoft.com/office/powerpoint/2010/main" val="2758535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3F46-3CDD-46EE-9B39-7402DE8ABC79}"/>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SQL server 2022 Configuration Manager -&gt; SQL server Configuration Manager -&gt; SQL server Services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check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running hay </a:t>
            </a:r>
            <a:r>
              <a:rPr lang="en-US" sz="2000" dirty="0" err="1">
                <a:latin typeface="Times New Roman" panose="02020603050405020304" pitchFamily="18" charset="0"/>
                <a:cs typeface="Times New Roman" panose="02020603050405020304" pitchFamily="18" charset="0"/>
              </a:rPr>
              <a:t>chưa</a:t>
            </a:r>
            <a:endParaRPr lang="en-US" sz="20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68952932-C9A4-43F2-8B62-C1B55653ACED}"/>
              </a:ext>
            </a:extLst>
          </p:cNvPr>
          <p:cNvPicPr>
            <a:picLocks noGrp="1" noChangeAspect="1"/>
          </p:cNvPicPr>
          <p:nvPr>
            <p:ph sz="half" idx="1"/>
          </p:nvPr>
        </p:nvPicPr>
        <p:blipFill>
          <a:blip r:embed="rId2"/>
          <a:stretch>
            <a:fillRect/>
          </a:stretch>
        </p:blipFill>
        <p:spPr>
          <a:xfrm>
            <a:off x="1479085" y="1825625"/>
            <a:ext cx="3899830" cy="4351338"/>
          </a:xfrm>
        </p:spPr>
      </p:pic>
      <p:sp>
        <p:nvSpPr>
          <p:cNvPr id="10" name="Arrow: Right 9">
            <a:extLst>
              <a:ext uri="{FF2B5EF4-FFF2-40B4-BE49-F238E27FC236}">
                <a16:creationId xmlns:a16="http://schemas.microsoft.com/office/drawing/2014/main" id="{B7FE076D-7F4D-495A-AD6A-68B9103F8CFE}"/>
              </a:ext>
            </a:extLst>
          </p:cNvPr>
          <p:cNvSpPr/>
          <p:nvPr/>
        </p:nvSpPr>
        <p:spPr>
          <a:xfrm>
            <a:off x="3941685" y="3195961"/>
            <a:ext cx="488272" cy="233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89F1D62-E37B-4246-8069-B7615FF85DF7}"/>
              </a:ext>
            </a:extLst>
          </p:cNvPr>
          <p:cNvSpPr/>
          <p:nvPr/>
        </p:nvSpPr>
        <p:spPr>
          <a:xfrm>
            <a:off x="3453414" y="6017730"/>
            <a:ext cx="63031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4">
            <a:extLst>
              <a:ext uri="{FF2B5EF4-FFF2-40B4-BE49-F238E27FC236}">
                <a16:creationId xmlns:a16="http://schemas.microsoft.com/office/drawing/2014/main" id="{F8C95104-049B-4A21-88C2-A30BB028E314}"/>
              </a:ext>
            </a:extLst>
          </p:cNvPr>
          <p:cNvPicPr>
            <a:picLocks noGrp="1" noChangeAspect="1"/>
          </p:cNvPicPr>
          <p:nvPr>
            <p:ph sz="half" idx="2"/>
          </p:nvPr>
        </p:nvPicPr>
        <p:blipFill>
          <a:blip r:embed="rId3"/>
          <a:stretch>
            <a:fillRect/>
          </a:stretch>
        </p:blipFill>
        <p:spPr>
          <a:xfrm>
            <a:off x="6172200" y="1908699"/>
            <a:ext cx="5181600" cy="4268263"/>
          </a:xfrm>
        </p:spPr>
      </p:pic>
    </p:spTree>
    <p:extLst>
      <p:ext uri="{BB962C8B-B14F-4D97-AF65-F5344CB8AC3E}">
        <p14:creationId xmlns:p14="http://schemas.microsoft.com/office/powerpoint/2010/main" val="237027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432-B9D4-48A0-8BA1-2CA2ABFA3DAE}"/>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SQL Server Network Configuration-&gt;Protocols for MSSQLSERVER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Enabled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BBE2EFD-04B8-46CD-87D7-D180530D0BD2}"/>
              </a:ext>
            </a:extLst>
          </p:cNvPr>
          <p:cNvPicPr>
            <a:picLocks noGrp="1" noChangeAspect="1"/>
          </p:cNvPicPr>
          <p:nvPr>
            <p:ph idx="1"/>
          </p:nvPr>
        </p:nvPicPr>
        <p:blipFill>
          <a:blip r:embed="rId2"/>
          <a:stretch>
            <a:fillRect/>
          </a:stretch>
        </p:blipFill>
        <p:spPr>
          <a:xfrm>
            <a:off x="2885440" y="1825625"/>
            <a:ext cx="6197600" cy="4351338"/>
          </a:xfrm>
        </p:spPr>
      </p:pic>
    </p:spTree>
    <p:extLst>
      <p:ext uri="{BB962C8B-B14F-4D97-AF65-F5344CB8AC3E}">
        <p14:creationId xmlns:p14="http://schemas.microsoft.com/office/powerpoint/2010/main" val="3764377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2F3D-2BB0-4EA4-8706-25E8137E37E6}"/>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disabled -&gt; Yes -&gt; OK -&gt; OK</a:t>
            </a:r>
          </a:p>
        </p:txBody>
      </p:sp>
      <p:pic>
        <p:nvPicPr>
          <p:cNvPr id="6" name="Content Placeholder 5">
            <a:extLst>
              <a:ext uri="{FF2B5EF4-FFF2-40B4-BE49-F238E27FC236}">
                <a16:creationId xmlns:a16="http://schemas.microsoft.com/office/drawing/2014/main" id="{EBD52608-1E3D-4149-A70E-E14D6B40A966}"/>
              </a:ext>
            </a:extLst>
          </p:cNvPr>
          <p:cNvPicPr>
            <a:picLocks noGrp="1" noChangeAspect="1"/>
          </p:cNvPicPr>
          <p:nvPr>
            <p:ph sz="half" idx="1"/>
          </p:nvPr>
        </p:nvPicPr>
        <p:blipFill>
          <a:blip r:embed="rId2"/>
          <a:stretch>
            <a:fillRect/>
          </a:stretch>
        </p:blipFill>
        <p:spPr>
          <a:xfrm>
            <a:off x="1776014" y="1825625"/>
            <a:ext cx="3305971" cy="4351338"/>
          </a:xfrm>
        </p:spPr>
      </p:pic>
      <p:pic>
        <p:nvPicPr>
          <p:cNvPr id="7" name="Content Placeholder 8">
            <a:extLst>
              <a:ext uri="{FF2B5EF4-FFF2-40B4-BE49-F238E27FC236}">
                <a16:creationId xmlns:a16="http://schemas.microsoft.com/office/drawing/2014/main" id="{B5F5B94D-4A46-446A-9EF8-64C6D0D61B7A}"/>
              </a:ext>
            </a:extLst>
          </p:cNvPr>
          <p:cNvPicPr>
            <a:picLocks noGrp="1" noChangeAspect="1"/>
          </p:cNvPicPr>
          <p:nvPr>
            <p:ph sz="half" idx="2"/>
          </p:nvPr>
        </p:nvPicPr>
        <p:blipFill>
          <a:blip r:embed="rId3"/>
          <a:stretch>
            <a:fillRect/>
          </a:stretch>
        </p:blipFill>
        <p:spPr>
          <a:xfrm>
            <a:off x="6986729" y="1825625"/>
            <a:ext cx="3552541" cy="4351338"/>
          </a:xfrm>
        </p:spPr>
      </p:pic>
    </p:spTree>
    <p:extLst>
      <p:ext uri="{BB962C8B-B14F-4D97-AF65-F5344CB8AC3E}">
        <p14:creationId xmlns:p14="http://schemas.microsoft.com/office/powerpoint/2010/main" val="3435642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EEA3-ACE1-4864-A26A-A9DD4B9D20D7}"/>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EXE download</a:t>
            </a:r>
          </a:p>
        </p:txBody>
      </p:sp>
      <p:pic>
        <p:nvPicPr>
          <p:cNvPr id="5" name="Content Placeholder 4">
            <a:extLst>
              <a:ext uri="{FF2B5EF4-FFF2-40B4-BE49-F238E27FC236}">
                <a16:creationId xmlns:a16="http://schemas.microsoft.com/office/drawing/2014/main" id="{90CAD908-A73A-46CF-9944-38C2C7F7A0E2}"/>
              </a:ext>
            </a:extLst>
          </p:cNvPr>
          <p:cNvPicPr>
            <a:picLocks noGrp="1" noChangeAspect="1"/>
          </p:cNvPicPr>
          <p:nvPr>
            <p:ph idx="1"/>
          </p:nvPr>
        </p:nvPicPr>
        <p:blipFill>
          <a:blip r:embed="rId2"/>
          <a:stretch>
            <a:fillRect/>
          </a:stretch>
        </p:blipFill>
        <p:spPr>
          <a:xfrm>
            <a:off x="1580832" y="1825625"/>
            <a:ext cx="9030336" cy="4351338"/>
          </a:xfrm>
        </p:spPr>
      </p:pic>
    </p:spTree>
    <p:extLst>
      <p:ext uri="{BB962C8B-B14F-4D97-AF65-F5344CB8AC3E}">
        <p14:creationId xmlns:p14="http://schemas.microsoft.com/office/powerpoint/2010/main" val="2773864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124D82-11BA-44C6-9A27-362E1D3FF690}"/>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Sau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Enable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endParaRPr lang="en-US" sz="24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6B438E38-202E-4E86-AC93-69588C6126CD}"/>
              </a:ext>
            </a:extLst>
          </p:cNvPr>
          <p:cNvPicPr>
            <a:picLocks noGrp="1" noChangeAspect="1"/>
          </p:cNvPicPr>
          <p:nvPr>
            <p:ph idx="1"/>
          </p:nvPr>
        </p:nvPicPr>
        <p:blipFill>
          <a:blip r:embed="rId2"/>
          <a:stretch>
            <a:fillRect/>
          </a:stretch>
        </p:blipFill>
        <p:spPr>
          <a:xfrm>
            <a:off x="3141747" y="1825625"/>
            <a:ext cx="5908505" cy="4351338"/>
          </a:xfrm>
        </p:spPr>
      </p:pic>
    </p:spTree>
    <p:extLst>
      <p:ext uri="{BB962C8B-B14F-4D97-AF65-F5344CB8AC3E}">
        <p14:creationId xmlns:p14="http://schemas.microsoft.com/office/powerpoint/2010/main" val="224969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292C-678E-4E2A-BB38-61E35B3A38E0}"/>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SQL Server Management studio 20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connect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E5AC4AD-BA05-40AC-9959-7749B191041D}"/>
              </a:ext>
            </a:extLst>
          </p:cNvPr>
          <p:cNvPicPr>
            <a:picLocks noGrp="1" noChangeAspect="1"/>
          </p:cNvPicPr>
          <p:nvPr>
            <p:ph sz="half" idx="1"/>
          </p:nvPr>
        </p:nvPicPr>
        <p:blipFill>
          <a:blip r:embed="rId2"/>
          <a:stretch>
            <a:fillRect/>
          </a:stretch>
        </p:blipFill>
        <p:spPr>
          <a:xfrm>
            <a:off x="1453655" y="1825625"/>
            <a:ext cx="3950689" cy="4351338"/>
          </a:xfrm>
        </p:spPr>
      </p:pic>
      <p:sp>
        <p:nvSpPr>
          <p:cNvPr id="6" name="Arrow: Right 5">
            <a:extLst>
              <a:ext uri="{FF2B5EF4-FFF2-40B4-BE49-F238E27FC236}">
                <a16:creationId xmlns:a16="http://schemas.microsoft.com/office/drawing/2014/main" id="{A4FF56AB-5AC6-4BE0-85C1-DA6F1403CD47}"/>
              </a:ext>
            </a:extLst>
          </p:cNvPr>
          <p:cNvSpPr/>
          <p:nvPr/>
        </p:nvSpPr>
        <p:spPr>
          <a:xfrm>
            <a:off x="838200" y="2743200"/>
            <a:ext cx="894080" cy="132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ACEA94BF-9DAD-4813-8A28-4EA48DF13B9E}"/>
              </a:ext>
            </a:extLst>
          </p:cNvPr>
          <p:cNvPicPr>
            <a:picLocks noGrp="1" noChangeAspect="1"/>
          </p:cNvPicPr>
          <p:nvPr>
            <p:ph sz="half" idx="2"/>
          </p:nvPr>
        </p:nvPicPr>
        <p:blipFill>
          <a:blip r:embed="rId3"/>
          <a:stretch>
            <a:fillRect/>
          </a:stretch>
        </p:blipFill>
        <p:spPr>
          <a:xfrm>
            <a:off x="6172200" y="1825625"/>
            <a:ext cx="5181600" cy="4260215"/>
          </a:xfrm>
        </p:spPr>
      </p:pic>
      <p:sp>
        <p:nvSpPr>
          <p:cNvPr id="9" name="Arrow: Right 8">
            <a:extLst>
              <a:ext uri="{FF2B5EF4-FFF2-40B4-BE49-F238E27FC236}">
                <a16:creationId xmlns:a16="http://schemas.microsoft.com/office/drawing/2014/main" id="{AE27C11A-1977-478E-BEAE-967D1942277C}"/>
              </a:ext>
            </a:extLst>
          </p:cNvPr>
          <p:cNvSpPr/>
          <p:nvPr/>
        </p:nvSpPr>
        <p:spPr>
          <a:xfrm>
            <a:off x="7254240" y="4927600"/>
            <a:ext cx="1046480" cy="11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304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3139-365A-4F83-9C0E-0C6FE083D5D5}"/>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vậy</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SQL server 2022</a:t>
            </a:r>
          </a:p>
        </p:txBody>
      </p:sp>
      <p:pic>
        <p:nvPicPr>
          <p:cNvPr id="9" name="Content Placeholder 8">
            <a:extLst>
              <a:ext uri="{FF2B5EF4-FFF2-40B4-BE49-F238E27FC236}">
                <a16:creationId xmlns:a16="http://schemas.microsoft.com/office/drawing/2014/main" id="{F330198B-94E3-4AC9-BC09-BAC88C81CE43}"/>
              </a:ext>
            </a:extLst>
          </p:cNvPr>
          <p:cNvPicPr>
            <a:picLocks noGrp="1" noChangeAspect="1"/>
          </p:cNvPicPr>
          <p:nvPr>
            <p:ph idx="1"/>
          </p:nvPr>
        </p:nvPicPr>
        <p:blipFill>
          <a:blip r:embed="rId2"/>
          <a:stretch>
            <a:fillRect/>
          </a:stretch>
        </p:blipFill>
        <p:spPr>
          <a:xfrm>
            <a:off x="2229723" y="1825625"/>
            <a:ext cx="7732554" cy="4351338"/>
          </a:xfrm>
        </p:spPr>
      </p:pic>
    </p:spTree>
    <p:extLst>
      <p:ext uri="{BB962C8B-B14F-4D97-AF65-F5344CB8AC3E}">
        <p14:creationId xmlns:p14="http://schemas.microsoft.com/office/powerpoint/2010/main" val="842431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1137-BAAB-4D49-BDDC-575F0DCC678F}"/>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Sau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r>
              <a:rPr lang="en-US" sz="2400" dirty="0">
                <a:latin typeface="Times New Roman" panose="02020603050405020304" pitchFamily="18" charset="0"/>
                <a:cs typeface="Times New Roman" panose="02020603050405020304" pitchFamily="18" charset="0"/>
              </a:rPr>
              <a:t> </a:t>
            </a:r>
          </a:p>
        </p:txBody>
      </p:sp>
      <p:pic>
        <p:nvPicPr>
          <p:cNvPr id="5" name="Content Placeholder 4">
            <a:extLst>
              <a:ext uri="{FF2B5EF4-FFF2-40B4-BE49-F238E27FC236}">
                <a16:creationId xmlns:a16="http://schemas.microsoft.com/office/drawing/2014/main" id="{9A7DEBC5-76E4-4EE1-A7FD-1810CEE59FB1}"/>
              </a:ext>
            </a:extLst>
          </p:cNvPr>
          <p:cNvPicPr>
            <a:picLocks noGrp="1" noChangeAspect="1"/>
          </p:cNvPicPr>
          <p:nvPr>
            <p:ph idx="1"/>
          </p:nvPr>
        </p:nvPicPr>
        <p:blipFill>
          <a:blip r:embed="rId2"/>
          <a:stretch>
            <a:fillRect/>
          </a:stretch>
        </p:blipFill>
        <p:spPr>
          <a:xfrm>
            <a:off x="4636643" y="2267594"/>
            <a:ext cx="2918713" cy="3467400"/>
          </a:xfrm>
        </p:spPr>
      </p:pic>
    </p:spTree>
    <p:extLst>
      <p:ext uri="{BB962C8B-B14F-4D97-AF65-F5344CB8AC3E}">
        <p14:creationId xmlns:p14="http://schemas.microsoft.com/office/powerpoint/2010/main" val="335471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50A5-24B0-4A0C-A5C2-EAAF6BE059FB}"/>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Download Media</a:t>
            </a:r>
          </a:p>
        </p:txBody>
      </p:sp>
      <p:pic>
        <p:nvPicPr>
          <p:cNvPr id="5" name="Content Placeholder 4">
            <a:extLst>
              <a:ext uri="{FF2B5EF4-FFF2-40B4-BE49-F238E27FC236}">
                <a16:creationId xmlns:a16="http://schemas.microsoft.com/office/drawing/2014/main" id="{0E3E845C-7879-43EF-A104-0257915E3973}"/>
              </a:ext>
            </a:extLst>
          </p:cNvPr>
          <p:cNvPicPr>
            <a:picLocks noGrp="1" noChangeAspect="1"/>
          </p:cNvPicPr>
          <p:nvPr>
            <p:ph idx="1"/>
          </p:nvPr>
        </p:nvPicPr>
        <p:blipFill>
          <a:blip r:embed="rId2"/>
          <a:stretch>
            <a:fillRect/>
          </a:stretch>
        </p:blipFill>
        <p:spPr>
          <a:xfrm>
            <a:off x="3341989" y="1825625"/>
            <a:ext cx="5508022" cy="4351338"/>
          </a:xfrm>
        </p:spPr>
      </p:pic>
    </p:spTree>
    <p:extLst>
      <p:ext uri="{BB962C8B-B14F-4D97-AF65-F5344CB8AC3E}">
        <p14:creationId xmlns:p14="http://schemas.microsoft.com/office/powerpoint/2010/main" val="260932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5554-5D59-4458-A57E-8CBC163B26E3}"/>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Open folder</a:t>
            </a:r>
          </a:p>
        </p:txBody>
      </p:sp>
      <p:sp>
        <p:nvSpPr>
          <p:cNvPr id="3" name="Content Placeholder 2">
            <a:extLst>
              <a:ext uri="{FF2B5EF4-FFF2-40B4-BE49-F238E27FC236}">
                <a16:creationId xmlns:a16="http://schemas.microsoft.com/office/drawing/2014/main" id="{FC1238E5-D226-46C2-8B03-97D38412B783}"/>
              </a:ext>
            </a:extLst>
          </p:cNvPr>
          <p:cNvSpPr>
            <a:spLocks noGrp="1"/>
          </p:cNvSpPr>
          <p:nvPr>
            <p:ph idx="1"/>
          </p:nvPr>
        </p:nvSpPr>
        <p:spPr>
          <a:xfrm>
            <a:off x="2021840" y="1690688"/>
            <a:ext cx="7173157" cy="4486275"/>
          </a:xfrm>
        </p:spPr>
        <p:txBody>
          <a:bodyPr/>
          <a:lstStyle/>
          <a:p>
            <a:endParaRPr lang="en-US" dirty="0"/>
          </a:p>
        </p:txBody>
      </p:sp>
      <p:pic>
        <p:nvPicPr>
          <p:cNvPr id="5" name="Picture 4">
            <a:extLst>
              <a:ext uri="{FF2B5EF4-FFF2-40B4-BE49-F238E27FC236}">
                <a16:creationId xmlns:a16="http://schemas.microsoft.com/office/drawing/2014/main" id="{5AEBFB8A-2028-450E-A166-4AF9D2B044CB}"/>
              </a:ext>
            </a:extLst>
          </p:cNvPr>
          <p:cNvPicPr>
            <a:picLocks noChangeAspect="1"/>
          </p:cNvPicPr>
          <p:nvPr/>
        </p:nvPicPr>
        <p:blipFill>
          <a:blip r:embed="rId2"/>
          <a:stretch>
            <a:fillRect/>
          </a:stretch>
        </p:blipFill>
        <p:spPr>
          <a:xfrm>
            <a:off x="2021840" y="1746568"/>
            <a:ext cx="7173157" cy="4351338"/>
          </a:xfrm>
          <a:prstGeom prst="rect">
            <a:avLst/>
          </a:prstGeom>
        </p:spPr>
      </p:pic>
    </p:spTree>
    <p:extLst>
      <p:ext uri="{BB962C8B-B14F-4D97-AF65-F5344CB8AC3E}">
        <p14:creationId xmlns:p14="http://schemas.microsoft.com/office/powerpoint/2010/main" val="199506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3FBC-A5AB-4518-B3F7-D5DC35A82B41}"/>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DVD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8412658-FC5A-42C0-BA22-5B1EE974328C}"/>
              </a:ext>
            </a:extLst>
          </p:cNvPr>
          <p:cNvPicPr>
            <a:picLocks noGrp="1" noChangeAspect="1"/>
          </p:cNvPicPr>
          <p:nvPr>
            <p:ph idx="1"/>
          </p:nvPr>
        </p:nvPicPr>
        <p:blipFill>
          <a:blip r:embed="rId2"/>
          <a:stretch>
            <a:fillRect/>
          </a:stretch>
        </p:blipFill>
        <p:spPr>
          <a:xfrm>
            <a:off x="2121825" y="2104008"/>
            <a:ext cx="7948349" cy="2720317"/>
          </a:xfrm>
        </p:spPr>
      </p:pic>
    </p:spTree>
    <p:extLst>
      <p:ext uri="{BB962C8B-B14F-4D97-AF65-F5344CB8AC3E}">
        <p14:creationId xmlns:p14="http://schemas.microsoft.com/office/powerpoint/2010/main" val="282800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EEDD-64C6-4F41-BF8D-428FB25EDF44}"/>
              </a:ext>
            </a:extLst>
          </p:cNvPr>
          <p:cNvSpPr>
            <a:spLocks noGrp="1"/>
          </p:cNvSpPr>
          <p:nvPr>
            <p:ph type="title"/>
          </p:nvPr>
        </p:nvSpPr>
        <p:spPr/>
        <p:txBody>
          <a:bodyPr>
            <a:normAutofit/>
          </a:bodyPr>
          <a:lstStyle/>
          <a:p>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setup</a:t>
            </a:r>
          </a:p>
        </p:txBody>
      </p:sp>
      <p:pic>
        <p:nvPicPr>
          <p:cNvPr id="5" name="Content Placeholder 4">
            <a:extLst>
              <a:ext uri="{FF2B5EF4-FFF2-40B4-BE49-F238E27FC236}">
                <a16:creationId xmlns:a16="http://schemas.microsoft.com/office/drawing/2014/main" id="{6E253FC8-5C82-43E7-A0C6-65A3AA2FF5E9}"/>
              </a:ext>
            </a:extLst>
          </p:cNvPr>
          <p:cNvPicPr>
            <a:picLocks noGrp="1" noChangeAspect="1"/>
          </p:cNvPicPr>
          <p:nvPr>
            <p:ph idx="1"/>
          </p:nvPr>
        </p:nvPicPr>
        <p:blipFill>
          <a:blip r:embed="rId2"/>
          <a:stretch>
            <a:fillRect/>
          </a:stretch>
        </p:blipFill>
        <p:spPr>
          <a:xfrm>
            <a:off x="2133550" y="1825625"/>
            <a:ext cx="7924900" cy="4351338"/>
          </a:xfrm>
        </p:spPr>
      </p:pic>
    </p:spTree>
    <p:extLst>
      <p:ext uri="{BB962C8B-B14F-4D97-AF65-F5344CB8AC3E}">
        <p14:creationId xmlns:p14="http://schemas.microsoft.com/office/powerpoint/2010/main" val="307408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005D-1966-4B63-8891-C7793CFB5F01}"/>
              </a:ext>
            </a:extLst>
          </p:cNvPr>
          <p:cNvSpPr>
            <a:spLocks noGrp="1"/>
          </p:cNvSpPr>
          <p:nvPr>
            <p:ph type="title"/>
          </p:nvPr>
        </p:nvSpPr>
        <p:spPr>
          <a:xfrm>
            <a:off x="1163320" y="344805"/>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Installation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endParaRPr lang="en-US"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C8D2BB7-D2A1-497C-8003-BC4AB66962F8}"/>
              </a:ext>
            </a:extLst>
          </p:cNvPr>
          <p:cNvPicPr>
            <a:picLocks noGrp="1" noChangeAspect="1"/>
          </p:cNvPicPr>
          <p:nvPr>
            <p:ph idx="1"/>
          </p:nvPr>
        </p:nvPicPr>
        <p:blipFill>
          <a:blip r:embed="rId2"/>
          <a:stretch>
            <a:fillRect/>
          </a:stretch>
        </p:blipFill>
        <p:spPr>
          <a:xfrm>
            <a:off x="3251125" y="1825625"/>
            <a:ext cx="5689749" cy="4351338"/>
          </a:xfrm>
        </p:spPr>
      </p:pic>
    </p:spTree>
    <p:extLst>
      <p:ext uri="{BB962C8B-B14F-4D97-AF65-F5344CB8AC3E}">
        <p14:creationId xmlns:p14="http://schemas.microsoft.com/office/powerpoint/2010/main" val="2015483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451</Words>
  <Application>Microsoft Office PowerPoint</Application>
  <PresentationFormat>Widescreen</PresentationFormat>
  <Paragraphs>34</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Hướng dẫn cài SQL server 2022</vt:lpstr>
      <vt:lpstr>Vào nhóm lấy link phần mền</vt:lpstr>
      <vt:lpstr>Chọn EXE download</vt:lpstr>
      <vt:lpstr>Sau khi tải thành công kích vào biểu tượng file đã tải </vt:lpstr>
      <vt:lpstr>Chọn Download Media</vt:lpstr>
      <vt:lpstr> Chọn Open folder</vt:lpstr>
      <vt:lpstr>Tìm DVD và kích vào</vt:lpstr>
      <vt:lpstr>Chọn setup</vt:lpstr>
      <vt:lpstr>*Chọn Installation *Bên phải chọn mục đầu tiên</vt:lpstr>
      <vt:lpstr> </vt:lpstr>
      <vt:lpstr>Chọn đồng ý điều khoản và next</vt:lpstr>
      <vt:lpstr> Ta tiếp tục next theo các hình dưới đây</vt:lpstr>
      <vt:lpstr> Tích bỏ Azure Extension for SQL Server</vt:lpstr>
      <vt:lpstr>Có thể chọn Seledt all hoặc lược bớt tùy theo mục đích sử dụng, sau đó ấn next.</vt:lpstr>
      <vt:lpstr>Có thể kích vào Named instance để đặt tên hoặc Default instance rồi ấn next.</vt:lpstr>
      <vt:lpstr>Next</vt:lpstr>
      <vt:lpstr>Chọn Mixed Mode -&gt; Đặt password -&gt; Chọn Add Current User -&gt; next</vt:lpstr>
      <vt:lpstr>Chọn Add Current User -&gt; next</vt:lpstr>
      <vt:lpstr>Chọn next ở 2 bước tiếp theo</vt:lpstr>
      <vt:lpstr>Ấn Install để cài đặt chương trình</vt:lpstr>
      <vt:lpstr>Đã cài đặt thành công ấn vào Close</vt:lpstr>
      <vt:lpstr>Chọn link: SQL Server Management Studio : https://aka.ms/ssmsfullsetup (Hard disk space: Minimum of 3 GB up to 10 GB of available space) để download. </vt:lpstr>
      <vt:lpstr>Chờ download</vt:lpstr>
      <vt:lpstr>Chọn file đã tải</vt:lpstr>
      <vt:lpstr>Chọn Isntall để bắt đầu cài đặt</vt:lpstr>
      <vt:lpstr>Chờ file chạy rồi ấn Close</vt:lpstr>
      <vt:lpstr>  Chọn biểu tượng cửa sổ chọn SQL server 2022 Configuration Manager -&gt; SQL server Configuration Manager -&gt; SQL server Services để check xem đã running hay chưa</vt:lpstr>
      <vt:lpstr> Tiếp tục chọn SQL Server Network Configuration-&gt;Protocols for MSSQLSERVER để Enabled tất cả các mục còn lại</vt:lpstr>
      <vt:lpstr>Chọn các mục disabled -&gt; Yes -&gt; OK -&gt; OK</vt:lpstr>
      <vt:lpstr> Sau khi đã kích hoạt Enable chúng ta được như hình dưới đây</vt:lpstr>
      <vt:lpstr> Tiếp tục vào cửa sổ chọn SQL Server Management studio 20 sau đó ấn connect như hình dưới đây</vt:lpstr>
      <vt:lpstr> Như vậy ta đã hoàn thành các bước cơ bản cho việc cài đặt SQL server 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5</dc:creator>
  <cp:lastModifiedBy>5</cp:lastModifiedBy>
  <cp:revision>7</cp:revision>
  <dcterms:created xsi:type="dcterms:W3CDTF">2025-03-19T09:32:48Z</dcterms:created>
  <dcterms:modified xsi:type="dcterms:W3CDTF">2025-03-19T14:11:26Z</dcterms:modified>
</cp:coreProperties>
</file>